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531" r:id="rId3"/>
    <p:sldId id="286" r:id="rId4"/>
    <p:sldId id="532" r:id="rId5"/>
    <p:sldId id="289" r:id="rId6"/>
    <p:sldId id="290" r:id="rId7"/>
    <p:sldId id="291" r:id="rId8"/>
    <p:sldId id="292" r:id="rId9"/>
    <p:sldId id="335" r:id="rId10"/>
    <p:sldId id="336" r:id="rId11"/>
    <p:sldId id="533" r:id="rId12"/>
    <p:sldId id="534" r:id="rId13"/>
    <p:sldId id="293" r:id="rId14"/>
    <p:sldId id="535" r:id="rId15"/>
    <p:sldId id="314" r:id="rId16"/>
    <p:sldId id="538" r:id="rId17"/>
    <p:sldId id="304" r:id="rId18"/>
    <p:sldId id="305" r:id="rId19"/>
    <p:sldId id="306" r:id="rId20"/>
    <p:sldId id="307" r:id="rId21"/>
    <p:sldId id="272" r:id="rId22"/>
    <p:sldId id="536" r:id="rId23"/>
    <p:sldId id="537" r:id="rId24"/>
    <p:sldId id="348" r:id="rId25"/>
    <p:sldId id="349" r:id="rId26"/>
    <p:sldId id="350"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8562" autoAdjust="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20/11/2024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20/11/2024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20/11/2024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l’industrie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a:xfrm>
            <a:off x="1213867" y="2031478"/>
            <a:ext cx="4262005" cy="3263504"/>
          </a:xfrm>
        </p:spPr>
        <p:txBody>
          <a:bodyPr>
            <a:normAutofit fontScale="85000" lnSpcReduction="10000"/>
          </a:bodyPr>
          <a:lstStyle/>
          <a:p>
            <a:r>
              <a:rPr lang="fr-FR" dirty="0"/>
              <a:t>En Machine Learning, l'idée est que l'algorithme construise une "représentation interne" tout seul </a:t>
            </a:r>
          </a:p>
          <a:p>
            <a:pPr lvl="1"/>
            <a:r>
              <a:rPr lang="fr-FR" dirty="0"/>
              <a:t>L’être humain est quasiment incapable d’écrire l’algorithme</a:t>
            </a:r>
          </a:p>
          <a:p>
            <a:r>
              <a:rPr lang="fr-FR" dirty="0"/>
              <a:t>Pour cela, il va d'abord falloir lui entrer un jeu de données d'exemples afin qu'il puisse s'entraîner</a:t>
            </a:r>
          </a:p>
          <a:p>
            <a:endParaRPr lang="fr-FR" dirty="0"/>
          </a:p>
        </p:txBody>
      </p:sp>
      <p:pic>
        <p:nvPicPr>
          <p:cNvPr id="5122" name="Picture 2" descr="MNIST - Lecture de la base de chiffres manuscrits | Intelligence  Artificielle">
            <a:extLst>
              <a:ext uri="{FF2B5EF4-FFF2-40B4-BE49-F238E27FC236}">
                <a16:creationId xmlns:a16="http://schemas.microsoft.com/office/drawing/2014/main" id="{1A4D7DB9-6909-4529-A857-5E2BF0AC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2280915"/>
            <a:ext cx="417195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4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D51E5-13D3-4051-959E-71DF6575790E}"/>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6AE44763-AE4C-46F7-BB16-F40FA40A1A9B}"/>
              </a:ext>
            </a:extLst>
          </p:cNvPr>
          <p:cNvSpPr>
            <a:spLocks noGrp="1"/>
          </p:cNvSpPr>
          <p:nvPr>
            <p:ph idx="1"/>
          </p:nvPr>
        </p:nvSpPr>
        <p:spPr/>
        <p:txBody>
          <a:bodyPr/>
          <a:lstStyle/>
          <a:p>
            <a:r>
              <a:rPr lang="fr-FR" dirty="0"/>
              <a:t>Une fois l'apprentissage effectué le modèle est capable d'effectuer des prédictions sur des nouvelles données</a:t>
            </a:r>
          </a:p>
        </p:txBody>
      </p:sp>
      <p:pic>
        <p:nvPicPr>
          <p:cNvPr id="4098" name="Picture 2" descr="Applied Sciences | Free Full-Text | A Survey of Handwritten Character  Recognition with MNIST and EMNIST | HTML">
            <a:extLst>
              <a:ext uri="{FF2B5EF4-FFF2-40B4-BE49-F238E27FC236}">
                <a16:creationId xmlns:a16="http://schemas.microsoft.com/office/drawing/2014/main" id="{FE728249-27BB-4C95-91AD-87A5086EAF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396" y="2947083"/>
            <a:ext cx="4847208" cy="254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2152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3501009"/>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81"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541" y="1873857"/>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743712" y="1536192"/>
            <a:ext cx="5667870" cy="4095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err="1"/>
              <a:t>PyTorch</a:t>
            </a:r>
            <a:endParaRPr lang="fr-FR" sz="1800" dirty="0"/>
          </a:p>
          <a:p>
            <a:pPr lvl="2"/>
            <a:r>
              <a:rPr lang="fr-FR" sz="1400" dirty="0"/>
              <a:t>Facebook</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6714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2021</a:t>
            </a:r>
          </a:p>
        </p:txBody>
      </p:sp>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934" y="2089517"/>
            <a:ext cx="1304594" cy="1087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Machine Learning Frameworks used by Data Scientists | by Benedict Neo |  bitgrit Data Science Publication | Medium">
            <a:extLst>
              <a:ext uri="{FF2B5EF4-FFF2-40B4-BE49-F238E27FC236}">
                <a16:creationId xmlns:a16="http://schemas.microsoft.com/office/drawing/2014/main" id="{7F4D62C2-CA15-C206-7AD6-82EA87BB5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788"/>
            <a:ext cx="13301472" cy="81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2E7CB-9C6B-7B84-4814-3ED96BF7D523}"/>
              </a:ext>
            </a:extLst>
          </p:cNvPr>
          <p:cNvSpPr>
            <a:spLocks noGrp="1"/>
          </p:cNvSpPr>
          <p:nvPr>
            <p:ph type="title"/>
          </p:nvPr>
        </p:nvSpPr>
        <p:spPr>
          <a:xfrm>
            <a:off x="838200" y="365125"/>
            <a:ext cx="10515600" cy="5459942"/>
          </a:xfrm>
        </p:spPr>
        <p:txBody>
          <a:bodyPr/>
          <a:lstStyle/>
          <a:p>
            <a:r>
              <a:rPr lang="fr-FR" dirty="0"/>
              <a:t>f(x) = </a:t>
            </a:r>
            <a:r>
              <a:rPr lang="fr-FR" dirty="0" err="1"/>
              <a:t>ax</a:t>
            </a:r>
            <a:r>
              <a:rPr lang="fr-FR" dirty="0"/>
              <a:t> + b</a:t>
            </a:r>
            <a:br>
              <a:rPr lang="fr-FR" dirty="0"/>
            </a:br>
            <a:r>
              <a:rPr lang="fr-FR" dirty="0"/>
              <a:t>Modèle = f</a:t>
            </a:r>
            <a:br>
              <a:rPr lang="fr-FR" dirty="0"/>
            </a:br>
            <a:r>
              <a:rPr lang="fr-FR" dirty="0"/>
              <a:t>2 poids = inconnues = a et b</a:t>
            </a:r>
            <a:br>
              <a:rPr lang="fr-FR" dirty="0"/>
            </a:br>
            <a:r>
              <a:rPr lang="fr-FR" dirty="0"/>
              <a:t>Trouver les poids automatiquement</a:t>
            </a:r>
            <a:br>
              <a:rPr lang="fr-FR" dirty="0"/>
            </a:br>
            <a:endParaRPr lang="fr-FR" dirty="0"/>
          </a:p>
        </p:txBody>
      </p:sp>
    </p:spTree>
    <p:extLst>
      <p:ext uri="{BB962C8B-B14F-4D97-AF65-F5344CB8AC3E}">
        <p14:creationId xmlns:p14="http://schemas.microsoft.com/office/powerpoint/2010/main" val="371731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connectée à d’autre neurones qui a la faculté de laisser passer ou non un courant électrique</a:t>
            </a:r>
          </a:p>
          <a:p>
            <a:pPr lvl="1"/>
            <a:r>
              <a:rPr lang="fr-FR" dirty="0"/>
              <a:t>Sa modélisation mathématique est appelée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474"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20/11/2024</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couche (MLP)</a:t>
            </a:r>
          </a:p>
          <a:p>
            <a:pPr lvl="1"/>
            <a:r>
              <a:rPr lang="fr-FR" dirty="0"/>
              <a:t>Poids multiples</a:t>
            </a:r>
          </a:p>
          <a:p>
            <a:r>
              <a:rPr lang="fr-FR" dirty="0"/>
              <a:t>Très couteux</a:t>
            </a:r>
          </a:p>
          <a:p>
            <a:pPr lvl="1"/>
            <a:r>
              <a:rPr lang="fr-FR" dirty="0"/>
              <a:t>Mais donne de très bons résultats</a:t>
            </a:r>
          </a:p>
          <a:p>
            <a:pPr lvl="1"/>
            <a:r>
              <a:rPr lang="fr-FR" dirty="0"/>
              <a:t>Maitrise l’addition sur 4 bits avec 10 neurones et 10000 itérations</a:t>
            </a:r>
          </a:p>
          <a:p>
            <a:r>
              <a:rPr lang="fr-FR" dirty="0" err="1"/>
              <a:t>Backpropagation</a:t>
            </a:r>
            <a:r>
              <a:rPr lang="fr-FR" dirty="0"/>
              <a:t> complexe</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930342"/>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8961" y="1338481"/>
            <a:ext cx="6718936" cy="5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Recueil des données</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initiale consiste à recueillir les données brutes</a:t>
            </a:r>
          </a:p>
          <a:p>
            <a:r>
              <a:rPr lang="fr-FR" dirty="0"/>
              <a:t>Puis ensuite de les nettoyer</a:t>
            </a:r>
          </a:p>
        </p:txBody>
      </p:sp>
    </p:spTree>
    <p:extLst>
      <p:ext uri="{BB962C8B-B14F-4D97-AF65-F5344CB8AC3E}">
        <p14:creationId xmlns:p14="http://schemas.microsoft.com/office/powerpoint/2010/main" val="293457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Analyse</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Ensuite il faut comprendre les données</a:t>
            </a:r>
          </a:p>
          <a:p>
            <a:r>
              <a:rPr lang="fr-FR" dirty="0"/>
              <a:t>Par des graphiques</a:t>
            </a:r>
          </a:p>
          <a:p>
            <a:pPr lvl="1"/>
            <a:r>
              <a:rPr lang="fr-FR" dirty="0" err="1"/>
              <a:t>Matplotlib</a:t>
            </a:r>
            <a:r>
              <a:rPr lang="fr-FR" dirty="0"/>
              <a:t>, </a:t>
            </a:r>
            <a:r>
              <a:rPr lang="fr-FR" dirty="0" err="1"/>
              <a:t>PowerBI</a:t>
            </a:r>
            <a:endParaRPr lang="fr-FR" dirty="0"/>
          </a:p>
          <a:p>
            <a:r>
              <a:rPr lang="fr-FR" dirty="0"/>
              <a:t>Avoir un expert métier pour nous accompagner</a:t>
            </a:r>
          </a:p>
          <a:p>
            <a:endParaRPr lang="fr-FR" dirty="0"/>
          </a:p>
        </p:txBody>
      </p:sp>
    </p:spTree>
    <p:extLst>
      <p:ext uri="{BB962C8B-B14F-4D97-AF65-F5344CB8AC3E}">
        <p14:creationId xmlns:p14="http://schemas.microsoft.com/office/powerpoint/2010/main" val="429122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Apprentissage</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d’apprentissage consiste à estimer un modèle à partir de données, appelées observations, qui sont disponibles et en nombre fini, lors de la phase de conception du système</a:t>
            </a:r>
          </a:p>
          <a:p>
            <a:r>
              <a:rPr lang="fr-FR" dirty="0"/>
              <a:t>Cette phase est généralement réalisée préalablement à l'utilisation pratique du modèle</a:t>
            </a:r>
          </a:p>
        </p:txBody>
      </p:sp>
    </p:spTree>
    <p:extLst>
      <p:ext uri="{BB962C8B-B14F-4D97-AF65-F5344CB8AC3E}">
        <p14:creationId xmlns:p14="http://schemas.microsoft.com/office/powerpoint/2010/main" val="19938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Le modèle étant déterminé, de nouvelles données peuvent alors être soumises afin d'obtenir le résultat correspondant à la tâche souhaitée</a:t>
            </a:r>
          </a:p>
          <a:p>
            <a:endParaRPr lang="fr-FR" dirty="0"/>
          </a:p>
        </p:txBody>
      </p:sp>
    </p:spTree>
    <p:extLst>
      <p:ext uri="{BB962C8B-B14F-4D97-AF65-F5344CB8AC3E}">
        <p14:creationId xmlns:p14="http://schemas.microsoft.com/office/powerpoint/2010/main" val="279475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a:t>La dernière </a:t>
            </a:r>
            <a:r>
              <a:rPr lang="fr-FR" dirty="0"/>
              <a:t>phase correspond à la mise en production</a:t>
            </a:r>
          </a:p>
          <a:p>
            <a:r>
              <a:rPr lang="fr-FR" dirty="0"/>
              <a:t>Le modèle figé, de nouvelles données peuvent alors être soumises afin d'obtenir le résultat correspondant à la tâche souhaitée dans un environnement de production</a:t>
            </a:r>
          </a:p>
          <a:p>
            <a:pPr lvl="1"/>
            <a:r>
              <a:rPr lang="fr-FR" dirty="0"/>
              <a:t>En pratique, certains systèmes peuvent poursuivre leur apprentissage une fois en production, pour peu qu'ils aient un moyen d'obtenir un retour sur la qualité des résultats produits.</a:t>
            </a:r>
          </a:p>
          <a:p>
            <a:endParaRPr lang="fr-FR" dirty="0"/>
          </a:p>
        </p:txBody>
      </p:sp>
    </p:spTree>
    <p:extLst>
      <p:ext uri="{BB962C8B-B14F-4D97-AF65-F5344CB8AC3E}">
        <p14:creationId xmlns:p14="http://schemas.microsoft.com/office/powerpoint/2010/main" val="230278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52"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8" y="1478754"/>
            <a:ext cx="8236040" cy="523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 y="451104"/>
            <a:ext cx="12134943" cy="606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6D8EC57F-75C8-72AF-1499-49395A2EB83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96189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a:xfrm>
            <a:off x="2152651" y="2226469"/>
            <a:ext cx="3499466" cy="3263504"/>
          </a:xfrm>
        </p:spPr>
        <p:txBody>
          <a:bodyPr/>
          <a:lstStyle/>
          <a:p>
            <a:r>
              <a:rPr lang="fr-FR" dirty="0"/>
              <a:t>Dans cet exemple les images ont été annotés par un expert avec leur catégorie</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350" y="1691935"/>
            <a:ext cx="4833898" cy="373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9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 vs Programmation</a:t>
            </a:r>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03" y="1947168"/>
            <a:ext cx="6211602" cy="315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81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20759</TotalTime>
  <Words>671</Words>
  <Application>Microsoft Office PowerPoint</Application>
  <PresentationFormat>Grand écran</PresentationFormat>
  <Paragraphs>84</Paragraphs>
  <Slides>26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Arial</vt:lpstr>
      <vt:lpstr>Calibri</vt:lpstr>
      <vt:lpstr>Calibri Light</vt:lpstr>
      <vt:lpstr>Roboto</vt:lpstr>
      <vt:lpstr>Roboto Light</vt:lpstr>
      <vt:lpstr>Segoe UI</vt:lpstr>
      <vt:lpstr>Thème Office</vt:lpstr>
      <vt:lpstr>Présentation PowerPoint</vt:lpstr>
      <vt:lpstr>Présentation PowerPoint</vt:lpstr>
      <vt:lpstr>L'intelligence artificielle</vt:lpstr>
      <vt:lpstr>Copier la nature ou non</vt:lpstr>
      <vt:lpstr>IA - ML - DL</vt:lpstr>
      <vt:lpstr>Présentation PowerPoint</vt:lpstr>
      <vt:lpstr>Machine Learning</vt:lpstr>
      <vt:lpstr>Apprentissage supervisé</vt:lpstr>
      <vt:lpstr>Machine Learning vs Programmation</vt:lpstr>
      <vt:lpstr>Apprentissage</vt:lpstr>
      <vt:lpstr>Prédiction</vt:lpstr>
      <vt:lpstr>Apprentissage non supervisé ou semi-supervisé</vt:lpstr>
      <vt:lpstr>But</vt:lpstr>
      <vt:lpstr>Les langages et Frameworks</vt:lpstr>
      <vt:lpstr>Les Frameworks ML et DL en 2021</vt:lpstr>
      <vt:lpstr>f(x) = ax + b Modèle = f 2 poids = inconnues = a et b Trouver les poids automatiquement </vt:lpstr>
      <vt:lpstr>Deep Learning</vt:lpstr>
      <vt:lpstr>Neurone</vt:lpstr>
      <vt:lpstr>Neurone</vt:lpstr>
      <vt:lpstr>Réseaux</vt:lpstr>
      <vt:lpstr>Workflow</vt:lpstr>
      <vt:lpstr>Recueil des données</vt:lpstr>
      <vt:lpstr>Analyse</vt:lpstr>
      <vt:lpstr>Apprentissage</vt:lpstr>
      <vt:lpstr>Prédiction</vt:lpstr>
      <vt:lpstr>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194</cp:revision>
  <dcterms:created xsi:type="dcterms:W3CDTF">2022-01-03T13:45:22Z</dcterms:created>
  <dcterms:modified xsi:type="dcterms:W3CDTF">2024-11-20T12:33:02Z</dcterms:modified>
</cp:coreProperties>
</file>